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8" r:id="rId4"/>
  </p:sldMasterIdLst>
  <p:notesMasterIdLst>
    <p:notesMasterId r:id="rId23"/>
  </p:notesMasterIdLst>
  <p:sldIdLst>
    <p:sldId id="268" r:id="rId5"/>
    <p:sldId id="272" r:id="rId6"/>
    <p:sldId id="274" r:id="rId7"/>
    <p:sldId id="277" r:id="rId8"/>
    <p:sldId id="278" r:id="rId9"/>
    <p:sldId id="280" r:id="rId10"/>
    <p:sldId id="285" r:id="rId11"/>
    <p:sldId id="287" r:id="rId12"/>
    <p:sldId id="286" r:id="rId13"/>
    <p:sldId id="281" r:id="rId14"/>
    <p:sldId id="289" r:id="rId15"/>
    <p:sldId id="290" r:id="rId16"/>
    <p:sldId id="284" r:id="rId17"/>
    <p:sldId id="283" r:id="rId18"/>
    <p:sldId id="292" r:id="rId19"/>
    <p:sldId id="291" r:id="rId20"/>
    <p:sldId id="293" r:id="rId21"/>
    <p:sldId id="276" r:id="rId22"/>
  </p:sldIdLst>
  <p:sldSz cx="9144000" cy="5143500" type="screen16x9"/>
  <p:notesSz cx="6858000" cy="9144000"/>
  <p:defaultTextStyle>
    <a:defPPr>
      <a:defRPr lang="en-US"/>
    </a:defPPr>
    <a:lvl1pPr marL="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A76D81F-5ABE-D877-DE3B-B84AD0F9F224}" name="JOÃO FERREIRA GAMA" initials="JF" userId="S::ist1102863@tecnico.ulisboa.pt::0379ac49-3219-4c98-8295-632fb3c09c3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E4FB"/>
    <a:srgbClr val="B0E4FC"/>
    <a:srgbClr val="CCECFF"/>
    <a:srgbClr val="4D505C"/>
    <a:srgbClr val="475C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ACACB2-12AD-70F0-4895-959D0324FCCB}" v="105" dt="2025-10-21T21:53:43.787"/>
    <p1510:client id="{5CA78B5B-EB0C-414B-9DE3-17E1C9A12F78}" v="181" dt="2025-10-21T16:38:33.322"/>
    <p1510:client id="{E8E5D0FD-D082-0346-0A1D-CF906A7A4CDF}" v="2282" dt="2025-10-21T20:07:34.5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0.png>
</file>

<file path=ppt/media/image11.sv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6FEE9-89D4-874B-851E-5CC9AE663858}" type="datetimeFigureOut">
              <a:rPr lang="en-US" smtClean="0"/>
              <a:t>10/21/2025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5B3921-F498-564C-8118-52013A72F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33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585" y="2064936"/>
            <a:ext cx="8013709" cy="1231157"/>
          </a:xfrm>
        </p:spPr>
        <p:txBody>
          <a:bodyPr anchor="t">
            <a:normAutofit/>
          </a:bodyPr>
          <a:lstStyle>
            <a:lvl1pPr algn="l">
              <a:defRPr sz="4000" b="1"/>
            </a:lvl1pPr>
          </a:lstStyle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6585" y="3296093"/>
            <a:ext cx="8013709" cy="1471170"/>
          </a:xfrm>
        </p:spPr>
        <p:txBody>
          <a:bodyPr>
            <a:normAutofit/>
          </a:bodyPr>
          <a:lstStyle>
            <a:lvl1pPr marL="0" indent="0" algn="l">
              <a:buNone/>
              <a:defRPr sz="2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489381"/>
            <a:ext cx="1391412" cy="53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860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Logo (2)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11793" y="1720215"/>
            <a:ext cx="3320415" cy="170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5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2)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16585" y="2064936"/>
            <a:ext cx="8013709" cy="1231157"/>
          </a:xfrm>
        </p:spPr>
        <p:txBody>
          <a:bodyPr anchor="t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416585" y="3296093"/>
            <a:ext cx="8013709" cy="1471170"/>
          </a:xfrm>
        </p:spPr>
        <p:txBody>
          <a:bodyPr>
            <a:normAutofit/>
          </a:bodyPr>
          <a:lstStyle>
            <a:lvl1pPr marL="0" indent="0" algn="l">
              <a:buNone/>
              <a:defRPr sz="25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489381"/>
            <a:ext cx="1391412" cy="53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54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err="1"/>
              <a:t>Click</a:t>
            </a:r>
            <a:r>
              <a:rPr lang="pt-PT"/>
              <a:t> to </a:t>
            </a:r>
            <a:r>
              <a:rPr lang="pt-PT" err="1"/>
              <a:t>edit</a:t>
            </a:r>
            <a:r>
              <a:rPr lang="pt-PT"/>
              <a:t> Master </a:t>
            </a:r>
            <a:r>
              <a:rPr lang="pt-PT" err="1"/>
              <a:t>title</a:t>
            </a:r>
            <a:r>
              <a:rPr lang="pt-PT"/>
              <a:t> </a:t>
            </a:r>
            <a:r>
              <a:rPr lang="pt-PT" err="1"/>
              <a:t>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err="1"/>
              <a:t>Click</a:t>
            </a:r>
            <a:r>
              <a:rPr lang="pt-PT"/>
              <a:t> to </a:t>
            </a:r>
            <a:r>
              <a:rPr lang="pt-PT" err="1"/>
              <a:t>edit</a:t>
            </a:r>
            <a:r>
              <a:rPr lang="pt-PT"/>
              <a:t> Master </a:t>
            </a:r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styles</a:t>
            </a:r>
            <a:endParaRPr lang="pt-PT"/>
          </a:p>
          <a:p>
            <a:pPr lvl="1"/>
            <a:r>
              <a:rPr lang="pt-PT" err="1"/>
              <a:t>Second</a:t>
            </a:r>
            <a:r>
              <a:rPr lang="pt-PT"/>
              <a:t> </a:t>
            </a:r>
            <a:r>
              <a:rPr lang="pt-PT" err="1"/>
              <a:t>level</a:t>
            </a:r>
            <a:endParaRPr lang="pt-PT"/>
          </a:p>
          <a:p>
            <a:pPr lvl="2"/>
            <a:r>
              <a:rPr lang="pt-PT" err="1"/>
              <a:t>Third</a:t>
            </a:r>
            <a:r>
              <a:rPr lang="pt-PT"/>
              <a:t> </a:t>
            </a:r>
            <a:r>
              <a:rPr lang="pt-PT" err="1"/>
              <a:t>level</a:t>
            </a:r>
            <a:endParaRPr lang="pt-PT"/>
          </a:p>
          <a:p>
            <a:pPr lvl="3"/>
            <a:r>
              <a:rPr lang="pt-PT" err="1"/>
              <a:t>Fourth</a:t>
            </a:r>
            <a:r>
              <a:rPr lang="pt-PT"/>
              <a:t> </a:t>
            </a:r>
            <a:r>
              <a:rPr lang="pt-PT" err="1"/>
              <a:t>level</a:t>
            </a:r>
            <a:endParaRPr lang="pt-PT"/>
          </a:p>
          <a:p>
            <a:pPr lvl="4"/>
            <a:r>
              <a:rPr lang="pt-PT" err="1"/>
              <a:t>Fifth</a:t>
            </a:r>
            <a:r>
              <a:rPr lang="pt-PT"/>
              <a:t> </a:t>
            </a:r>
            <a:r>
              <a:rPr lang="pt-PT" err="1"/>
              <a:t>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29771" y="4767263"/>
            <a:ext cx="1382233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5304" y="4767263"/>
            <a:ext cx="3086100" cy="27384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5304" y="1369219"/>
            <a:ext cx="3955310" cy="3263504"/>
          </a:xfrm>
        </p:spPr>
        <p:txBody>
          <a:bodyPr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0" y="1369219"/>
            <a:ext cx="3943360" cy="3263504"/>
          </a:xfrm>
        </p:spPr>
        <p:txBody>
          <a:bodyPr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5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err="1"/>
              <a:t>Click</a:t>
            </a:r>
            <a:r>
              <a:rPr lang="pt-PT"/>
              <a:t> to </a:t>
            </a:r>
            <a:r>
              <a:rPr lang="pt-PT" err="1"/>
              <a:t>edit</a:t>
            </a:r>
            <a:r>
              <a:rPr lang="pt-PT"/>
              <a:t> Master </a:t>
            </a:r>
            <a:r>
              <a:rPr lang="pt-PT" err="1"/>
              <a:t>title</a:t>
            </a:r>
            <a:r>
              <a:rPr lang="pt-PT"/>
              <a:t> </a:t>
            </a:r>
            <a:r>
              <a:rPr lang="pt-PT" err="1"/>
              <a:t>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5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4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545805"/>
            <a:ext cx="4629150" cy="384998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PT" err="1"/>
              <a:t>Click</a:t>
            </a:r>
            <a:r>
              <a:rPr lang="pt-PT"/>
              <a:t> to </a:t>
            </a:r>
            <a:r>
              <a:rPr lang="pt-PT" err="1"/>
              <a:t>edit</a:t>
            </a:r>
            <a:r>
              <a:rPr lang="pt-PT"/>
              <a:t> Master </a:t>
            </a:r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styles</a:t>
            </a:r>
            <a:endParaRPr lang="pt-PT"/>
          </a:p>
          <a:p>
            <a:pPr lvl="1"/>
            <a:r>
              <a:rPr lang="pt-PT" err="1"/>
              <a:t>Second</a:t>
            </a:r>
            <a:r>
              <a:rPr lang="pt-PT"/>
              <a:t> </a:t>
            </a:r>
            <a:r>
              <a:rPr lang="pt-PT" err="1"/>
              <a:t>level</a:t>
            </a:r>
            <a:endParaRPr lang="pt-PT"/>
          </a:p>
          <a:p>
            <a:pPr lvl="2"/>
            <a:r>
              <a:rPr lang="pt-PT" err="1"/>
              <a:t>Third</a:t>
            </a:r>
            <a:r>
              <a:rPr lang="pt-PT"/>
              <a:t> </a:t>
            </a:r>
            <a:r>
              <a:rPr lang="pt-PT" err="1"/>
              <a:t>level</a:t>
            </a:r>
            <a:endParaRPr lang="pt-PT"/>
          </a:p>
          <a:p>
            <a:pPr lvl="3"/>
            <a:r>
              <a:rPr lang="pt-PT" err="1"/>
              <a:t>Fourth</a:t>
            </a:r>
            <a:r>
              <a:rPr lang="pt-PT"/>
              <a:t> </a:t>
            </a:r>
            <a:r>
              <a:rPr lang="pt-PT" err="1"/>
              <a:t>level</a:t>
            </a:r>
            <a:endParaRPr lang="pt-PT"/>
          </a:p>
          <a:p>
            <a:pPr lvl="4"/>
            <a:r>
              <a:rPr lang="pt-PT" err="1"/>
              <a:t>Fifth</a:t>
            </a:r>
            <a:r>
              <a:rPr lang="pt-PT"/>
              <a:t> </a:t>
            </a:r>
            <a:r>
              <a:rPr lang="pt-PT" err="1"/>
              <a:t>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06514" y="545804"/>
            <a:ext cx="3299942" cy="997245"/>
          </a:xfrm>
        </p:spPr>
        <p:txBody>
          <a:bodyPr anchor="t"/>
          <a:lstStyle>
            <a:lvl1pPr>
              <a:lnSpc>
                <a:spcPct val="110000"/>
              </a:lnSpc>
              <a:defRPr sz="2400"/>
            </a:lvl1pPr>
          </a:lstStyle>
          <a:p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14" y="1665767"/>
            <a:ext cx="3299942" cy="2735974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29602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545805"/>
            <a:ext cx="4629150" cy="384998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PT" err="1"/>
              <a:t>Drag</a:t>
            </a:r>
            <a:r>
              <a:rPr lang="pt-PT"/>
              <a:t> </a:t>
            </a:r>
            <a:r>
              <a:rPr lang="pt-PT" err="1"/>
              <a:t>picture</a:t>
            </a:r>
            <a:r>
              <a:rPr lang="pt-PT"/>
              <a:t> to </a:t>
            </a:r>
            <a:r>
              <a:rPr lang="pt-PT" err="1"/>
              <a:t>placeholder</a:t>
            </a:r>
            <a:r>
              <a:rPr lang="pt-PT"/>
              <a:t> </a:t>
            </a:r>
            <a:r>
              <a:rPr lang="pt-PT" err="1"/>
              <a:t>or</a:t>
            </a:r>
            <a:r>
              <a:rPr lang="pt-PT"/>
              <a:t> </a:t>
            </a:r>
            <a:r>
              <a:rPr lang="pt-PT" err="1"/>
              <a:t>click</a:t>
            </a:r>
            <a:r>
              <a:rPr lang="pt-PT"/>
              <a:t> </a:t>
            </a:r>
            <a:r>
              <a:rPr lang="pt-PT" err="1"/>
              <a:t>icon</a:t>
            </a:r>
            <a:r>
              <a:rPr lang="pt-PT"/>
              <a:t> to </a:t>
            </a:r>
            <a:r>
              <a:rPr lang="pt-PT" err="1"/>
              <a:t>add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06514" y="545804"/>
            <a:ext cx="3299942" cy="997245"/>
          </a:xfrm>
        </p:spPr>
        <p:txBody>
          <a:bodyPr anchor="t"/>
          <a:lstStyle>
            <a:lvl1pPr>
              <a:lnSpc>
                <a:spcPct val="110000"/>
              </a:lnSpc>
              <a:defRPr sz="2400"/>
            </a:lvl1pPr>
          </a:lstStyle>
          <a:p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14" y="1665767"/>
            <a:ext cx="3299942" cy="2735974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88840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Logo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11793" y="1720215"/>
            <a:ext cx="3320415" cy="170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008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err="1"/>
              <a:t>Click</a:t>
            </a:r>
            <a:r>
              <a:rPr lang="pt-PT"/>
              <a:t> to </a:t>
            </a:r>
            <a:r>
              <a:rPr lang="pt-PT" err="1"/>
              <a:t>edit</a:t>
            </a:r>
            <a:r>
              <a:rPr lang="pt-PT"/>
              <a:t> Master </a:t>
            </a:r>
            <a:r>
              <a:rPr lang="pt-PT" err="1"/>
              <a:t>title</a:t>
            </a:r>
            <a:r>
              <a:rPr lang="pt-PT"/>
              <a:t> </a:t>
            </a:r>
            <a:r>
              <a:rPr lang="pt-PT" err="1"/>
              <a:t>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5304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err="1"/>
              <a:t>Click</a:t>
            </a:r>
            <a:r>
              <a:rPr lang="pt-PT"/>
              <a:t> to </a:t>
            </a:r>
            <a:r>
              <a:rPr lang="pt-PT" err="1"/>
              <a:t>edit</a:t>
            </a:r>
            <a:r>
              <a:rPr lang="pt-PT"/>
              <a:t> Master </a:t>
            </a:r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styles</a:t>
            </a:r>
            <a:endParaRPr lang="pt-PT"/>
          </a:p>
          <a:p>
            <a:pPr lvl="1"/>
            <a:r>
              <a:rPr lang="pt-PT" err="1"/>
              <a:t>Second</a:t>
            </a:r>
            <a:r>
              <a:rPr lang="pt-PT"/>
              <a:t> </a:t>
            </a:r>
            <a:r>
              <a:rPr lang="pt-PT" err="1"/>
              <a:t>level</a:t>
            </a:r>
            <a:endParaRPr lang="pt-PT"/>
          </a:p>
          <a:p>
            <a:pPr lvl="2"/>
            <a:r>
              <a:rPr lang="pt-PT" err="1"/>
              <a:t>Third</a:t>
            </a:r>
            <a:r>
              <a:rPr lang="pt-PT"/>
              <a:t> </a:t>
            </a:r>
            <a:r>
              <a:rPr lang="pt-PT" err="1"/>
              <a:t>level</a:t>
            </a:r>
            <a:endParaRPr lang="pt-PT"/>
          </a:p>
          <a:p>
            <a:pPr lvl="3"/>
            <a:r>
              <a:rPr lang="pt-PT" err="1"/>
              <a:t>Fourth</a:t>
            </a:r>
            <a:r>
              <a:rPr lang="pt-PT"/>
              <a:t> </a:t>
            </a:r>
            <a:r>
              <a:rPr lang="pt-PT" err="1"/>
              <a:t>level</a:t>
            </a:r>
            <a:endParaRPr lang="pt-PT"/>
          </a:p>
          <a:p>
            <a:pPr lvl="4"/>
            <a:r>
              <a:rPr lang="pt-PT" err="1"/>
              <a:t>Fifth</a:t>
            </a:r>
            <a:r>
              <a:rPr lang="pt-PT"/>
              <a:t> </a:t>
            </a:r>
            <a:r>
              <a:rPr lang="pt-PT" err="1"/>
              <a:t>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08505" y="4767263"/>
            <a:ext cx="14034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5304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61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0" r:id="rId2"/>
    <p:sldLayoutId id="2147483660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B0F0"/>
          </a:solidFill>
          <a:latin typeface="Arial" charset="0"/>
          <a:ea typeface="Arial" charset="0"/>
          <a:cs typeface="Arial" charset="0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1.svg"/><Relationship Id="rId7" Type="http://schemas.openxmlformats.org/officeDocument/2006/relationships/image" Target="../media/image14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1.svg"/><Relationship Id="rId7" Type="http://schemas.openxmlformats.org/officeDocument/2006/relationships/image" Target="../media/image14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05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808276-B2D8-E595-B502-235F1C17F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4A6A6A-4B1A-0E7E-64B5-1C462C0E6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"/>
                <a:cs typeface="Arial"/>
              </a:rPr>
              <a:t>Manual </a:t>
            </a:r>
            <a:r>
              <a:rPr lang="en-GB" err="1">
                <a:latin typeface="Arial"/>
                <a:cs typeface="Arial"/>
              </a:rPr>
              <a:t>Labeling</a:t>
            </a:r>
            <a:r>
              <a:rPr lang="en-GB">
                <a:latin typeface="Arial"/>
                <a:cs typeface="Arial"/>
              </a:rPr>
              <a:t> </a:t>
            </a:r>
            <a:endParaRPr lang="en-GB" noProof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5051B52-E113-E4F5-5B7C-740F98402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019B8A-32B7-2F64-669C-82C62592D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712" y="2654784"/>
            <a:ext cx="3168098" cy="23187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88839E-7822-9939-A89B-EA9DC9DF8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513" y="2656026"/>
            <a:ext cx="3294821" cy="2316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19D659-2482-B196-5D47-27AA3AAEE553}"/>
              </a:ext>
            </a:extLst>
          </p:cNvPr>
          <p:cNvSpPr txBox="1"/>
          <p:nvPr/>
        </p:nvSpPr>
        <p:spPr>
          <a:xfrm>
            <a:off x="828073" y="1262812"/>
            <a:ext cx="6583182" cy="1500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236FF1-124F-F27D-0D34-419CA45615C6}"/>
              </a:ext>
            </a:extLst>
          </p:cNvPr>
          <p:cNvSpPr txBox="1"/>
          <p:nvPr/>
        </p:nvSpPr>
        <p:spPr>
          <a:xfrm>
            <a:off x="668672" y="1260715"/>
            <a:ext cx="7815514" cy="14850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100">
                <a:ea typeface="Calibri"/>
                <a:cs typeface="Calibri"/>
              </a:rPr>
              <a:t>453 manually labeled frames (Previous studies using DL show performance stabilization after labeling around 300-500 frames) </a:t>
            </a:r>
          </a:p>
          <a:p>
            <a:pPr marL="285750" indent="-285750">
              <a:buFont typeface="Arial"/>
              <a:buChar char="•"/>
            </a:pPr>
            <a:endParaRPr lang="en-US" sz="1100"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100">
                <a:latin typeface="Aptos"/>
                <a:ea typeface="Calibri"/>
                <a:cs typeface="Calibri"/>
              </a:rPr>
              <a:t>The selected frames represent a variety of fly postures, lighting conditions, and challenging labeling situations. </a:t>
            </a:r>
            <a:endParaRPr lang="en-US" sz="110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100">
              <a:latin typeface="Aptos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100">
                <a:latin typeface="Aptos"/>
                <a:ea typeface="Calibri"/>
                <a:cs typeface="Calibri"/>
              </a:rPr>
              <a:t>SPLIT 90/10 (407/46 frames)</a:t>
            </a:r>
          </a:p>
          <a:p>
            <a:pPr marL="285750" indent="-285750">
              <a:buFont typeface="Arial"/>
              <a:buChar char="•"/>
            </a:pPr>
            <a:r>
              <a:rPr lang="en-US" sz="1100">
                <a:latin typeface="Aptos"/>
                <a:ea typeface="Calibri"/>
                <a:cs typeface="Calibri"/>
              </a:rPr>
              <a:t>Seed: 42 </a:t>
            </a:r>
          </a:p>
          <a:p>
            <a:pPr marL="285750" indent="-285750">
              <a:buFont typeface="Arial"/>
              <a:buChar char="•"/>
            </a:pPr>
            <a:r>
              <a:rPr lang="en-US" sz="1100">
                <a:latin typeface="Aptos"/>
                <a:ea typeface="Calibri"/>
                <a:cs typeface="Calibri"/>
              </a:rPr>
              <a:t>Test Set : full video fly1.2.mp4 (to  assess real world performance)</a:t>
            </a: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0528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D7B16F-C733-5741-A4F7-28C355B95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1CF6A-45F8-EB66-6991-358ADA113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Dataset and Training Strategy 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B1CF078-96D6-7F58-676D-F4C6130B0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pic>
        <p:nvPicPr>
          <p:cNvPr id="6" name="Graphic 5" descr="png Vector Logo - Download Free SVG Icon | Worldvectorlogo">
            <a:extLst>
              <a:ext uri="{FF2B5EF4-FFF2-40B4-BE49-F238E27FC236}">
                <a16:creationId xmlns:a16="http://schemas.microsoft.com/office/drawing/2014/main" id="{07EF133E-BDB8-603F-D996-88944AC4A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5313" y="2221469"/>
            <a:ext cx="589724" cy="58144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2C388D9-AEB3-F9B1-7591-719CA5030DD3}"/>
              </a:ext>
            </a:extLst>
          </p:cNvPr>
          <p:cNvSpPr/>
          <p:nvPr/>
        </p:nvSpPr>
        <p:spPr>
          <a:xfrm>
            <a:off x="1490493" y="2366335"/>
            <a:ext cx="591124" cy="2634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Video Player Interface Flat Icon PNG &amp; SVG Design For T-Shirts">
            <a:extLst>
              <a:ext uri="{FF2B5EF4-FFF2-40B4-BE49-F238E27FC236}">
                <a16:creationId xmlns:a16="http://schemas.microsoft.com/office/drawing/2014/main" id="{F63EB063-DFBF-2F81-8FD7-7D4DF6DAC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062" y="2115978"/>
            <a:ext cx="919947" cy="8443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AD982B-F000-22B5-D0F0-0C052520E4E8}"/>
              </a:ext>
            </a:extLst>
          </p:cNvPr>
          <p:cNvSpPr txBox="1"/>
          <p:nvPr/>
        </p:nvSpPr>
        <p:spPr>
          <a:xfrm>
            <a:off x="1295400" y="1782302"/>
            <a:ext cx="19855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>
                <a:latin typeface="Josefin Sans"/>
                <a:ea typeface="Calibri"/>
                <a:cs typeface="Calibri"/>
              </a:rPr>
              <a:t>Img_to_vid.py</a:t>
            </a:r>
            <a:endParaRPr lang="en-US" sz="1100" err="1">
              <a:latin typeface="Josefin Sans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FAE2286-EAA3-626E-7229-78958C9A875E}"/>
              </a:ext>
            </a:extLst>
          </p:cNvPr>
          <p:cNvSpPr/>
          <p:nvPr/>
        </p:nvSpPr>
        <p:spPr>
          <a:xfrm>
            <a:off x="3842753" y="2349769"/>
            <a:ext cx="574560" cy="2799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Neural network - Free networking icons">
            <a:extLst>
              <a:ext uri="{FF2B5EF4-FFF2-40B4-BE49-F238E27FC236}">
                <a16:creationId xmlns:a16="http://schemas.microsoft.com/office/drawing/2014/main" id="{B1A138A5-7052-44DA-BB85-40F1DE8BDA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443" y="2148582"/>
            <a:ext cx="934279" cy="8514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8CB5D8-FE88-53D7-2565-AD4A0E65D3F3}"/>
              </a:ext>
            </a:extLst>
          </p:cNvPr>
          <p:cNvSpPr txBox="1"/>
          <p:nvPr/>
        </p:nvSpPr>
        <p:spPr>
          <a:xfrm>
            <a:off x="4758503" y="1858429"/>
            <a:ext cx="19855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>
                <a:ea typeface="Calibri"/>
                <a:cs typeface="Calibri"/>
              </a:rPr>
              <a:t>"Skeleton" Definition </a:t>
            </a:r>
            <a:r>
              <a:rPr lang="en-US" sz="1100">
                <a:ea typeface="Calibri"/>
                <a:cs typeface="Calibri"/>
              </a:rPr>
              <a:t> </a:t>
            </a:r>
            <a:endParaRPr lang="en-US" sz="1100" err="1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17221B2-A99A-F267-4C86-4316906806F2}"/>
              </a:ext>
            </a:extLst>
          </p:cNvPr>
          <p:cNvSpPr/>
          <p:nvPr/>
        </p:nvSpPr>
        <p:spPr>
          <a:xfrm>
            <a:off x="6161882" y="2399465"/>
            <a:ext cx="524864" cy="2551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AB22E0-D4B8-0A01-9C2A-13F3A79847C0}"/>
              </a:ext>
            </a:extLst>
          </p:cNvPr>
          <p:cNvSpPr txBox="1"/>
          <p:nvPr/>
        </p:nvSpPr>
        <p:spPr>
          <a:xfrm>
            <a:off x="6751934" y="1782302"/>
            <a:ext cx="278893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>
                <a:ea typeface="Calibri"/>
                <a:cs typeface="Calibri"/>
              </a:rPr>
              <a:t>Manual Labeling  Frame by Frame</a:t>
            </a:r>
          </a:p>
        </p:txBody>
      </p:sp>
      <p:pic>
        <p:nvPicPr>
          <p:cNvPr id="16" name="Imagem 3" descr="A logo with colorful dots and lines&#10;&#10;AI-generated content may be incorrect.">
            <a:extLst>
              <a:ext uri="{FF2B5EF4-FFF2-40B4-BE49-F238E27FC236}">
                <a16:creationId xmlns:a16="http://schemas.microsoft.com/office/drawing/2014/main" id="{390BF386-6B0B-FB27-0A52-49981F9653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7080" y="2012673"/>
            <a:ext cx="1691378" cy="1221695"/>
          </a:xfrm>
          <a:prstGeom prst="rect">
            <a:avLst/>
          </a:prstGeom>
        </p:spPr>
      </p:pic>
      <p:pic>
        <p:nvPicPr>
          <p:cNvPr id="21" name="Picture 20" descr="Loading and Displaying Images in Google Colab: A Guide with OpenCV, PIL,  and Matplotlib | by Ashay Tanaji Ingale | Medium">
            <a:extLst>
              <a:ext uri="{FF2B5EF4-FFF2-40B4-BE49-F238E27FC236}">
                <a16:creationId xmlns:a16="http://schemas.microsoft.com/office/drawing/2014/main" id="{AF8CC73C-9D10-805B-30C6-22F40A8948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8049" y="3922351"/>
            <a:ext cx="1976718" cy="824753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A6BB6AA-2DEB-33A1-EFC5-18AE6DED0C65}"/>
              </a:ext>
            </a:extLst>
          </p:cNvPr>
          <p:cNvSpPr/>
          <p:nvPr/>
        </p:nvSpPr>
        <p:spPr>
          <a:xfrm>
            <a:off x="4570976" y="1707376"/>
            <a:ext cx="4347320" cy="1728416"/>
          </a:xfrm>
          <a:prstGeom prst="roundRect">
            <a:avLst/>
          </a:prstGeom>
          <a:noFill/>
          <a:ln>
            <a:solidFill>
              <a:srgbClr val="B0E4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19889C-3DA4-6EE9-158B-C347DD5BA6F3}"/>
              </a:ext>
            </a:extLst>
          </p:cNvPr>
          <p:cNvSpPr txBox="1"/>
          <p:nvPr/>
        </p:nvSpPr>
        <p:spPr>
          <a:xfrm>
            <a:off x="6281650" y="1452948"/>
            <a:ext cx="2267130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 b="1">
                <a:solidFill>
                  <a:srgbClr val="B7E4FB"/>
                </a:solidFill>
                <a:latin typeface="Josefin Sans"/>
                <a:ea typeface="Calibri"/>
                <a:cs typeface="Calibri"/>
              </a:rPr>
              <a:t>SLEAP GUI</a:t>
            </a:r>
            <a:endParaRPr lang="en-US" sz="1300">
              <a:solidFill>
                <a:srgbClr val="B7E4FB"/>
              </a:solidFill>
              <a:latin typeface="Josefin Sans"/>
              <a:ea typeface="Calibri"/>
              <a:cs typeface="Calibri"/>
            </a:endParaRPr>
          </a:p>
        </p:txBody>
      </p:sp>
      <p:pic>
        <p:nvPicPr>
          <p:cNvPr id="27" name="Picture 26" descr="File:Python Windows source code icon 2016.svg - Wikimedia Commons">
            <a:extLst>
              <a:ext uri="{FF2B5EF4-FFF2-40B4-BE49-F238E27FC236}">
                <a16:creationId xmlns:a16="http://schemas.microsoft.com/office/drawing/2014/main" id="{7A2309B8-DA9D-F89C-67E5-1E854D8AC3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8531" y="2007529"/>
            <a:ext cx="347872" cy="27630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563AC6D-42B8-B6FB-DDF1-BD0BC003E723}"/>
              </a:ext>
            </a:extLst>
          </p:cNvPr>
          <p:cNvSpPr txBox="1"/>
          <p:nvPr/>
        </p:nvSpPr>
        <p:spPr>
          <a:xfrm>
            <a:off x="1833284" y="4746866"/>
            <a:ext cx="35012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 err="1">
                <a:ea typeface="Calibri"/>
                <a:cs typeface="Calibri"/>
              </a:rPr>
              <a:t>Training_and_inference_using_Google_Drive.ipynb</a:t>
            </a:r>
            <a:endParaRPr lang="en-US" sz="1000" err="1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09446D-CBC2-D28F-5292-7E79AFD724E1}"/>
              </a:ext>
            </a:extLst>
          </p:cNvPr>
          <p:cNvSpPr txBox="1"/>
          <p:nvPr/>
        </p:nvSpPr>
        <p:spPr>
          <a:xfrm>
            <a:off x="2602346" y="2892171"/>
            <a:ext cx="19689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latin typeface="Gill Sans MT"/>
                <a:ea typeface="Calibri"/>
                <a:cs typeface="Calibri"/>
              </a:rPr>
              <a:t>7 Videos </a:t>
            </a:r>
            <a:endParaRPr lang="en-US" sz="1000">
              <a:ea typeface="Calibri" panose="020F0502020204030204"/>
              <a:cs typeface="Calibri" panose="020F0502020204030204"/>
            </a:endParaRPr>
          </a:p>
          <a:p>
            <a:r>
              <a:rPr lang="en-US" sz="1000">
                <a:latin typeface="Gill Sans MT"/>
                <a:ea typeface="Calibri"/>
                <a:cs typeface="Calibri"/>
              </a:rPr>
              <a:t>1143 Frames in total 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7ED47D-349D-3005-6F99-75A118098904}"/>
              </a:ext>
            </a:extLst>
          </p:cNvPr>
          <p:cNvSpPr txBox="1"/>
          <p:nvPr/>
        </p:nvSpPr>
        <p:spPr>
          <a:xfrm>
            <a:off x="5080916" y="3044180"/>
            <a:ext cx="19855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latin typeface="Gill Sans MT"/>
                <a:ea typeface="Calibri"/>
                <a:cs typeface="Calibri"/>
              </a:rPr>
              <a:t>9 points </a:t>
            </a:r>
            <a:r>
              <a:rPr lang="en-US" sz="1000">
                <a:ea typeface="Calibri"/>
                <a:cs typeface="Calibri"/>
              </a:rPr>
              <a:t> 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EFC5A7-BFFE-A4F7-2F7C-6F0CFDCF79A1}"/>
              </a:ext>
            </a:extLst>
          </p:cNvPr>
          <p:cNvSpPr txBox="1"/>
          <p:nvPr/>
        </p:nvSpPr>
        <p:spPr>
          <a:xfrm>
            <a:off x="7431106" y="3240039"/>
            <a:ext cx="19855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latin typeface="Gill Sans MT"/>
                <a:ea typeface="Calibri"/>
                <a:cs typeface="Calibri"/>
              </a:rPr>
              <a:t>453 labeled frames  </a:t>
            </a:r>
            <a:endParaRPr lang="en-US" sz="1000">
              <a:latin typeface="Gill Sans M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48A2C9-E8EF-8C16-EC8D-5B936A4982AD}"/>
              </a:ext>
            </a:extLst>
          </p:cNvPr>
          <p:cNvSpPr txBox="1"/>
          <p:nvPr/>
        </p:nvSpPr>
        <p:spPr>
          <a:xfrm>
            <a:off x="6555099" y="3919334"/>
            <a:ext cx="198552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latin typeface="Gill Sans MT"/>
                <a:ea typeface="Calibri"/>
                <a:cs typeface="Calibri"/>
              </a:rPr>
              <a:t>90/10 split</a:t>
            </a:r>
          </a:p>
          <a:p>
            <a:r>
              <a:rPr lang="en-US" sz="1000">
                <a:latin typeface="Gill Sans MT"/>
                <a:ea typeface="Calibri"/>
                <a:cs typeface="Calibri"/>
              </a:rPr>
              <a:t>Fly1.2.mp4 -&gt; Test Set</a:t>
            </a:r>
          </a:p>
          <a:p>
            <a:r>
              <a:rPr lang="en-US" sz="1000">
                <a:latin typeface="Gill Sans MT"/>
                <a:ea typeface="Calibri"/>
                <a:cs typeface="Calibri"/>
              </a:rPr>
              <a:t>Seed: 42 </a:t>
            </a:r>
          </a:p>
        </p:txBody>
      </p:sp>
      <p:sp>
        <p:nvSpPr>
          <p:cNvPr id="34" name="Arrow: Bent 33">
            <a:extLst>
              <a:ext uri="{FF2B5EF4-FFF2-40B4-BE49-F238E27FC236}">
                <a16:creationId xmlns:a16="http://schemas.microsoft.com/office/drawing/2014/main" id="{0A7A6E4C-947C-DEBE-62EE-19695796EC95}"/>
              </a:ext>
            </a:extLst>
          </p:cNvPr>
          <p:cNvSpPr/>
          <p:nvPr/>
        </p:nvSpPr>
        <p:spPr>
          <a:xfrm rot="10800000">
            <a:off x="4682824" y="3945786"/>
            <a:ext cx="1387032" cy="465791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949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4AF7B-A50B-6007-3EE5-520DD0252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3DB858-B3BA-5551-2E92-5F3B9FD21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err="1">
                <a:latin typeface="Arial"/>
                <a:cs typeface="Arial"/>
              </a:rPr>
              <a:t>UNet</a:t>
            </a:r>
            <a:r>
              <a:rPr lang="en-GB">
                <a:latin typeface="Arial"/>
                <a:cs typeface="Arial"/>
              </a:rPr>
              <a:t> - Neural Network Architecture</a:t>
            </a:r>
            <a:endParaRPr lang="pt-PT">
              <a:latin typeface="Arial"/>
              <a:cs typeface="Arial"/>
            </a:endParaRP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5656D09-F690-A267-B2A9-725C15F3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7E52CD78-A2DB-F557-07C2-4DA011D60BF6}"/>
              </a:ext>
            </a:extLst>
          </p:cNvPr>
          <p:cNvSpPr txBox="1"/>
          <p:nvPr/>
        </p:nvSpPr>
        <p:spPr>
          <a:xfrm>
            <a:off x="1053631" y="1262773"/>
            <a:ext cx="7256169" cy="32085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US"/>
              <a:t>Network Structure:</a:t>
            </a:r>
            <a:endParaRPr lang="en-US">
              <a:ea typeface="Calibri"/>
              <a:cs typeface="Calibri"/>
            </a:endParaRPr>
          </a:p>
          <a:p>
            <a:pPr marL="342265" lvl="1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Encoder</a:t>
            </a:r>
            <a:r>
              <a:rPr lang="en-US">
                <a:ea typeface="+mn-lt"/>
                <a:cs typeface="+mn-lt"/>
              </a:rPr>
              <a:t>: progressively reduces spatial resolution while increasing feature depth.</a:t>
            </a:r>
            <a:endParaRPr lang="en-US"/>
          </a:p>
          <a:p>
            <a:pPr marL="342265" lvl="1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Decoder</a:t>
            </a:r>
            <a:r>
              <a:rPr lang="en-US">
                <a:ea typeface="+mn-lt"/>
                <a:cs typeface="+mn-lt"/>
              </a:rPr>
              <a:t>: restores resolution via up-sampling, refining </a:t>
            </a:r>
            <a:r>
              <a:rPr lang="en-US" err="1">
                <a:ea typeface="+mn-lt"/>
                <a:cs typeface="+mn-lt"/>
              </a:rPr>
              <a:t>keypoint</a:t>
            </a:r>
            <a:r>
              <a:rPr lang="en-US">
                <a:ea typeface="+mn-lt"/>
                <a:cs typeface="+mn-lt"/>
              </a:rPr>
              <a:t> localization.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265" lvl="1"/>
            <a:endParaRPr lang="en-US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Data augmentation during training:</a:t>
            </a:r>
            <a:endParaRPr lang="en-US">
              <a:ea typeface="Calibri"/>
              <a:cs typeface="Calibri"/>
            </a:endParaRPr>
          </a:p>
          <a:p>
            <a:pPr marL="342265" lvl="1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Rotation, flipping, scaling, contrast adjustment.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265" lvl="1"/>
            <a:endParaRPr lang="en-US">
              <a:ea typeface="Calibri" panose="020F0502020204030204"/>
              <a:cs typeface="Calibri" panose="020F0502020204030204"/>
            </a:endParaRPr>
          </a:p>
          <a:p>
            <a:pPr>
              <a:buFont typeface="Arial"/>
              <a:buChar char="•"/>
            </a:pPr>
            <a:r>
              <a:rPr lang="en-US"/>
              <a:t>Training Setup</a:t>
            </a:r>
            <a:endParaRPr lang="en-US">
              <a:ea typeface="Calibri"/>
              <a:cs typeface="Calibri"/>
            </a:endParaRPr>
          </a:p>
          <a:p>
            <a:pPr marL="342265" lvl="1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Loss function: Mean Squared Error (MSE) on confidence maps.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265" lvl="1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Optimizer: Adaptive Moment Estimation (Adam).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265" lvl="1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Training guided by minimizing loss over batches of augmented images.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265" lvl="1"/>
            <a:endParaRPr lang="en-US">
              <a:ea typeface="Calibri" panose="020F0502020204030204"/>
              <a:cs typeface="Calibri" panose="020F0502020204030204"/>
            </a:endParaRPr>
          </a:p>
          <a:p>
            <a:pPr>
              <a:buFont typeface="Arial"/>
              <a:buChar char="•"/>
            </a:pPr>
            <a:r>
              <a:rPr lang="en-US"/>
              <a:t>Parameter Tuning</a:t>
            </a:r>
            <a:endParaRPr lang="en-US">
              <a:ea typeface="Calibri"/>
              <a:cs typeface="Calibri"/>
            </a:endParaRPr>
          </a:p>
          <a:p>
            <a:pPr marL="342265" lvl="1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Parameters based on prior studies and SLEAP defaults.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265" lvl="1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Includes filter size, stride, kernel size, number of blocks, and interpolation method.</a:t>
            </a:r>
            <a:endParaRPr lang="en-US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76814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659B70-25D9-FF58-026E-200298261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C79E24-798C-C932-AE84-25A29226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>
                <a:latin typeface="Arial"/>
                <a:cs typeface="Arial"/>
              </a:rPr>
              <a:t>Results and Models Comparison </a:t>
            </a:r>
            <a:endParaRPr lang="en-GB" noProof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4FA7120-C872-2C19-FC37-908B4F441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C64090-E4EF-CED3-8DC7-CA8AF9D6A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7" name="Content Placeholder 6" descr="A table with numbers and letters&#10;&#10;AI-generated content may be incorrect.">
            <a:extLst>
              <a:ext uri="{FF2B5EF4-FFF2-40B4-BE49-F238E27FC236}">
                <a16:creationId xmlns:a16="http://schemas.microsoft.com/office/drawing/2014/main" id="{BE5DF8A8-F04D-5694-9D61-D85FA562F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681" y="2463375"/>
            <a:ext cx="3828319" cy="24818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169344C-F81B-3C58-F22F-B02CCC88F1CB}"/>
              </a:ext>
            </a:extLst>
          </p:cNvPr>
          <p:cNvSpPr txBox="1"/>
          <p:nvPr/>
        </p:nvSpPr>
        <p:spPr>
          <a:xfrm>
            <a:off x="1053631" y="1262773"/>
            <a:ext cx="7256169" cy="15465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u="sng" err="1">
                <a:ea typeface="+mn-lt"/>
                <a:cs typeface="+mn-lt"/>
              </a:rPr>
              <a:t>Train_loss</a:t>
            </a:r>
            <a:r>
              <a:rPr lang="en-US" b="1">
                <a:ea typeface="+mn-lt"/>
                <a:cs typeface="+mn-lt"/>
              </a:rPr>
              <a:t>: </a:t>
            </a:r>
            <a:r>
              <a:rPr lang="en-US">
                <a:ea typeface="+mn-lt"/>
                <a:cs typeface="+mn-lt"/>
              </a:rPr>
              <a:t>The error (loss function value) on the training set</a:t>
            </a:r>
          </a:p>
          <a:p>
            <a:pPr marL="285750" indent="-285750">
              <a:buFont typeface="Arial"/>
              <a:buChar char="•"/>
            </a:pPr>
            <a:r>
              <a:rPr lang="en-US" b="1" err="1">
                <a:ea typeface="+mn-lt"/>
                <a:cs typeface="+mn-lt"/>
              </a:rPr>
              <a:t>Val_loss</a:t>
            </a:r>
            <a:r>
              <a:rPr lang="en-US" b="1">
                <a:ea typeface="+mn-lt"/>
                <a:cs typeface="+mn-lt"/>
              </a:rPr>
              <a:t>: </a:t>
            </a:r>
            <a:r>
              <a:rPr lang="en-US">
                <a:ea typeface="+mn-lt"/>
                <a:cs typeface="+mn-lt"/>
              </a:rPr>
              <a:t>The error on the validation set</a:t>
            </a:r>
          </a:p>
          <a:p>
            <a:pPr marL="285750" indent="-285750">
              <a:buFont typeface="Arial"/>
              <a:buChar char="•"/>
            </a:pPr>
            <a:r>
              <a:rPr lang="en-US" b="1" err="1">
                <a:ea typeface="+mn-lt"/>
                <a:cs typeface="+mn-lt"/>
              </a:rPr>
              <a:t>Val_OKS_mAP</a:t>
            </a:r>
            <a:r>
              <a:rPr lang="en-US" b="1">
                <a:ea typeface="+mn-lt"/>
                <a:cs typeface="+mn-lt"/>
              </a:rPr>
              <a:t>: </a:t>
            </a:r>
            <a:r>
              <a:rPr lang="en-US">
                <a:ea typeface="+mn-lt"/>
                <a:cs typeface="+mn-lt"/>
              </a:rPr>
              <a:t>Validation Object </a:t>
            </a:r>
            <a:r>
              <a:rPr lang="en-US" err="1">
                <a:ea typeface="+mn-lt"/>
                <a:cs typeface="+mn-lt"/>
              </a:rPr>
              <a:t>Keypoint</a:t>
            </a:r>
            <a:r>
              <a:rPr lang="en-US">
                <a:ea typeface="+mn-lt"/>
                <a:cs typeface="+mn-lt"/>
              </a:rPr>
              <a:t> Similarity Mean Average Precision (closer to 1 the better)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Val_p50_dist:</a:t>
            </a:r>
            <a:r>
              <a:rPr lang="en-US">
                <a:ea typeface="+mn-lt"/>
                <a:cs typeface="+mn-lt"/>
              </a:rPr>
              <a:t> Mean pixel distance on validation data. 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310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7C34D-E01D-0814-AB34-3F0B0C5EE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C92D5A-6E87-082F-5023-1B2D60B5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4" y="141322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GB" noProof="0">
                <a:latin typeface="Arial"/>
                <a:cs typeface="Arial"/>
              </a:rPr>
              <a:t>Best Model Performance </a:t>
            </a:r>
            <a:r>
              <a:rPr lang="en-GB">
                <a:latin typeface="Arial"/>
                <a:cs typeface="Arial"/>
              </a:rPr>
              <a:t>(Unet_32) </a:t>
            </a:r>
            <a:endParaRPr lang="en-GB" noProof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6DB4E8E-1ED2-FA83-A2D1-96C6AE749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pic>
        <p:nvPicPr>
          <p:cNvPr id="3" name="Picture 2" descr="A graph of training and validation loss&#10;&#10;AI-generated content may be incorrect.">
            <a:extLst>
              <a:ext uri="{FF2B5EF4-FFF2-40B4-BE49-F238E27FC236}">
                <a16:creationId xmlns:a16="http://schemas.microsoft.com/office/drawing/2014/main" id="{1A9F15AC-6481-2E1E-EADB-C081AB08A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98" y="1380065"/>
            <a:ext cx="3452336" cy="2536597"/>
          </a:xfrm>
          <a:prstGeom prst="rect">
            <a:avLst/>
          </a:prstGeom>
        </p:spPr>
      </p:pic>
      <p:pic>
        <p:nvPicPr>
          <p:cNvPr id="5" name="Picture 4" descr="A graph with blue squares&#10;&#10;AI-generated content may be incorrect.">
            <a:extLst>
              <a:ext uri="{FF2B5EF4-FFF2-40B4-BE49-F238E27FC236}">
                <a16:creationId xmlns:a16="http://schemas.microsoft.com/office/drawing/2014/main" id="{46EBD55E-E909-BCAF-5122-F3ED834C5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478" y="1384036"/>
            <a:ext cx="3927124" cy="253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560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FD670-709C-1B3A-473D-1C153C941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E5C8A9-FF62-DDD8-6D8F-4730CC188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87" y="1955213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GB">
                <a:latin typeface="Arial"/>
                <a:cs typeface="Arial"/>
              </a:rPr>
              <a:t>Fly 1.2.mp4 Predictions Best Model </a:t>
            </a:r>
            <a:endParaRPr lang="en-GB" noProof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184F98A-F643-DE05-2852-89D24282D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5118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9F8BDA-3AA6-CCD9-97CC-03A683B03E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25B526-F706-4218-1875-7F4D3D985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4" y="141322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GB">
                <a:latin typeface="Arial"/>
                <a:cs typeface="Arial"/>
              </a:rPr>
              <a:t>Conclusion &amp; Future Improvements</a:t>
            </a:r>
            <a:endParaRPr lang="en-GB" noProof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3F4B7BD-4986-C1C3-0897-C4D61A741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2FC38-584B-B72D-7D3C-13426A42CCA5}"/>
              </a:ext>
            </a:extLst>
          </p:cNvPr>
          <p:cNvSpPr txBox="1"/>
          <p:nvPr/>
        </p:nvSpPr>
        <p:spPr>
          <a:xfrm>
            <a:off x="720482" y="1206872"/>
            <a:ext cx="3849593" cy="36856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100">
                <a:ea typeface="+mn-lt"/>
                <a:cs typeface="+mn-lt"/>
              </a:rPr>
              <a:t>Performance: 90,6% and a validation p50_dist of 1.36 pixels</a:t>
            </a:r>
            <a:endParaRPr lang="en-US" sz="110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1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100">
                <a:ea typeface="+mn-lt"/>
                <a:cs typeface="+mn-lt"/>
              </a:rPr>
              <a:t>the validation-to-training loss ratio and the slight performance gap between training and validation metrics suggest the onset of overfitting.</a:t>
            </a:r>
            <a:endParaRPr lang="en-US" sz="110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11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100">
                <a:ea typeface="+mn-lt"/>
                <a:cs typeface="+mn-lt"/>
              </a:rPr>
              <a:t>In some cases, the model also predicts legs that are not visible in the frame (Figure 7). This behavior suggests that the confidence map threshold used for </a:t>
            </a:r>
            <a:r>
              <a:rPr lang="en-US" sz="1100" err="1">
                <a:ea typeface="+mn-lt"/>
                <a:cs typeface="+mn-lt"/>
              </a:rPr>
              <a:t>keypoint</a:t>
            </a:r>
            <a:r>
              <a:rPr lang="en-US" sz="1100">
                <a:ea typeface="+mn-lt"/>
                <a:cs typeface="+mn-lt"/>
              </a:rPr>
              <a:t> detection may be too permissive.</a:t>
            </a:r>
            <a:endParaRPr lang="en-US" sz="110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11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100">
                <a:ea typeface="+mn-lt"/>
                <a:cs typeface="+mn-lt"/>
              </a:rPr>
              <a:t>Metrics to include: false-positive and false-negative </a:t>
            </a:r>
            <a:r>
              <a:rPr lang="en-US" sz="1100" err="1">
                <a:ea typeface="+mn-lt"/>
                <a:cs typeface="+mn-lt"/>
              </a:rPr>
              <a:t>keypoint</a:t>
            </a:r>
            <a:r>
              <a:rPr lang="en-US" sz="1100">
                <a:ea typeface="+mn-lt"/>
                <a:cs typeface="+mn-lt"/>
              </a:rPr>
              <a:t> detection</a:t>
            </a:r>
            <a:endParaRPr lang="en-US" sz="110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110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100">
                <a:ea typeface="+mn-lt"/>
                <a:cs typeface="+mn-lt"/>
              </a:rPr>
              <a:t>Despite its overall good performance, the model still requires further tuning, as even a 10% error rate results in a significant amount of manual correction</a:t>
            </a:r>
            <a:endParaRPr lang="en-US" sz="110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110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1100">
                <a:ea typeface="Calibri" panose="020F0502020204030204"/>
                <a:cs typeface="Calibri" panose="020F0502020204030204"/>
              </a:rPr>
              <a:t>Don’t train models without GPU </a:t>
            </a: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8" name="Content Placeholder 6" descr="A table with numbers and letters&#10;&#10;AI-generated content may be incorrect.">
            <a:extLst>
              <a:ext uri="{FF2B5EF4-FFF2-40B4-BE49-F238E27FC236}">
                <a16:creationId xmlns:a16="http://schemas.microsoft.com/office/drawing/2014/main" id="{2D4BFA40-B482-7FEA-F9A9-0FD02C2DA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529" y="1494310"/>
            <a:ext cx="3828319" cy="248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054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3D124-D4F5-6339-7B5D-2A904F19C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2603B4-BAC4-6B73-4ECB-2A600B781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326" y="1922083"/>
            <a:ext cx="8408504" cy="994172"/>
          </a:xfrm>
        </p:spPr>
        <p:txBody>
          <a:bodyPr>
            <a:normAutofit fontScale="90000"/>
          </a:bodyPr>
          <a:lstStyle/>
          <a:p>
            <a:r>
              <a:rPr lang="en-GB">
                <a:latin typeface="Arial"/>
                <a:cs typeface="Arial"/>
              </a:rPr>
              <a:t>103665 – Want to Continue the Project</a:t>
            </a:r>
            <a:endParaRPr lang="en-GB" noProof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4FB74CD-E275-8CFA-064C-695FFD4A2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55263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192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4019" y="1655078"/>
            <a:ext cx="8013709" cy="1231157"/>
          </a:xfrm>
        </p:spPr>
        <p:txBody>
          <a:bodyPr/>
          <a:lstStyle/>
          <a:p>
            <a:r>
              <a:rPr lang="en-GB" noProof="0">
                <a:latin typeface="Arial"/>
                <a:cs typeface="Arial"/>
              </a:rPr>
              <a:t>SLEAP</a:t>
            </a:r>
            <a:r>
              <a:rPr lang="en-GB">
                <a:latin typeface="Arial"/>
                <a:cs typeface="Arial"/>
              </a:rPr>
              <a:t>: DL Models for </a:t>
            </a:r>
            <a:r>
              <a:rPr lang="en-GB" err="1">
                <a:latin typeface="Arial"/>
                <a:cs typeface="Arial"/>
              </a:rPr>
              <a:t>Markerless</a:t>
            </a:r>
            <a:r>
              <a:rPr lang="en-GB">
                <a:latin typeface="Arial"/>
                <a:cs typeface="Arial"/>
              </a:rPr>
              <a:t> Motion Tracking   </a:t>
            </a:r>
            <a:endParaRPr lang="en-GB" noProof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6ECA5FC-BF83-016B-0735-FD2E252A06BD}"/>
              </a:ext>
            </a:extLst>
          </p:cNvPr>
          <p:cNvSpPr txBox="1"/>
          <p:nvPr/>
        </p:nvSpPr>
        <p:spPr>
          <a:xfrm>
            <a:off x="7136781" y="4136860"/>
            <a:ext cx="24022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/>
            <a:r>
              <a:rPr lang="en-GB" sz="1050" noProof="0">
                <a:solidFill>
                  <a:srgbClr val="000000"/>
                </a:solidFill>
                <a:latin typeface="Josefin Sans"/>
              </a:rPr>
              <a:t>António Medeiros   109227</a:t>
            </a:r>
          </a:p>
          <a:p>
            <a:pPr fontAlgn="base"/>
            <a:r>
              <a:rPr lang="en-GB" sz="1050" noProof="0">
                <a:solidFill>
                  <a:srgbClr val="000000"/>
                </a:solidFill>
                <a:latin typeface="Josefin Sans"/>
              </a:rPr>
              <a:t>Pedro Vasques​        103665 </a:t>
            </a:r>
          </a:p>
          <a:p>
            <a:pPr rtl="0" fontAlgn="base"/>
            <a:endParaRPr lang="en-GB" sz="1050" b="0" i="0" noProof="0">
              <a:solidFill>
                <a:srgbClr val="002060"/>
              </a:solidFill>
              <a:effectLst/>
              <a:highlight>
                <a:srgbClr val="F5F5F5"/>
              </a:highlight>
              <a:latin typeface="Josefin Sans"/>
            </a:endParaRP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2028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371" y="163480"/>
            <a:ext cx="7886700" cy="994172"/>
          </a:xfrm>
        </p:spPr>
        <p:txBody>
          <a:bodyPr/>
          <a:lstStyle/>
          <a:p>
            <a:r>
              <a:rPr lang="en-GB" noProof="0"/>
              <a:t>Introduction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95E15-D729-36F8-D946-7AAFD07AC935}"/>
              </a:ext>
            </a:extLst>
          </p:cNvPr>
          <p:cNvSpPr txBox="1">
            <a:spLocks/>
          </p:cNvSpPr>
          <p:nvPr/>
        </p:nvSpPr>
        <p:spPr>
          <a:xfrm>
            <a:off x="8663208" y="4729308"/>
            <a:ext cx="314537" cy="2818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685783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93EB64-27A0-4A0C-8CC4-07D17F1AFC87}" type="slidenum">
              <a:rPr lang="en-GB" noProof="0" smtClean="0">
                <a:solidFill>
                  <a:srgbClr val="1A4568">
                    <a:tint val="75000"/>
                  </a:srgbClr>
                </a:solidFill>
                <a:latin typeface="Arial"/>
              </a:rPr>
              <a:pPr/>
              <a:t>3</a:t>
            </a:fld>
            <a:endParaRPr lang="en-GB" noProof="0">
              <a:solidFill>
                <a:srgbClr val="1A4568">
                  <a:tint val="75000"/>
                </a:srgbClr>
              </a:solidFill>
              <a:latin typeface="Arial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EB397BE-E05A-5A04-6B64-E5F652241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818" y="0"/>
            <a:ext cx="2975182" cy="215762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67A9D57-D2DE-262A-8D95-F4BE81B84703}"/>
              </a:ext>
            </a:extLst>
          </p:cNvPr>
          <p:cNvSpPr txBox="1"/>
          <p:nvPr/>
        </p:nvSpPr>
        <p:spPr>
          <a:xfrm>
            <a:off x="3439873" y="1426808"/>
            <a:ext cx="2439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noProof="0"/>
              <a:t>Main Objectives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9A8FE39-68A7-82AB-03AC-40A7B9E4741C}"/>
              </a:ext>
            </a:extLst>
          </p:cNvPr>
          <p:cNvSpPr txBox="1"/>
          <p:nvPr/>
        </p:nvSpPr>
        <p:spPr>
          <a:xfrm>
            <a:off x="3248106" y="2571750"/>
            <a:ext cx="2822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noProof="0"/>
              <a:t>To systematically modify and evaluate hyperparameters to optimize performance for different video datasets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C77CFCA-2FF8-B9EA-34C7-A3654B5166BD}"/>
              </a:ext>
            </a:extLst>
          </p:cNvPr>
          <p:cNvSpPr txBox="1"/>
          <p:nvPr/>
        </p:nvSpPr>
        <p:spPr>
          <a:xfrm>
            <a:off x="229866" y="2573844"/>
            <a:ext cx="2561041" cy="5078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noProof="0"/>
              <a:t>To integrate and evaluate  SLEAP</a:t>
            </a:r>
            <a:r>
              <a:rPr lang="en-GB"/>
              <a:t> models</a:t>
            </a:r>
            <a:endParaRPr lang="en-GB" noProof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6617211-5A23-20A6-4830-A0DED230AD84}"/>
              </a:ext>
            </a:extLst>
          </p:cNvPr>
          <p:cNvSpPr txBox="1"/>
          <p:nvPr/>
        </p:nvSpPr>
        <p:spPr>
          <a:xfrm>
            <a:off x="6600305" y="2571750"/>
            <a:ext cx="2377440" cy="7155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noProof="0"/>
              <a:t>To </a:t>
            </a:r>
            <a:r>
              <a:rPr lang="en-GB" dirty="0"/>
              <a:t>analyse</a:t>
            </a:r>
            <a:r>
              <a:rPr lang="en-GB" noProof="0"/>
              <a:t> and interpret the technical background of each neural network model </a:t>
            </a:r>
          </a:p>
        </p:txBody>
      </p:sp>
      <p:cxnSp>
        <p:nvCxnSpPr>
          <p:cNvPr id="13" name="Conexão reta unidirecional 12">
            <a:extLst>
              <a:ext uri="{FF2B5EF4-FFF2-40B4-BE49-F238E27FC236}">
                <a16:creationId xmlns:a16="http://schemas.microsoft.com/office/drawing/2014/main" id="{C50F9C0A-43B2-B25E-DC87-BCE42DC0B4C5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4659463" y="1888473"/>
            <a:ext cx="0" cy="683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xão reta unidirecional 15">
            <a:extLst>
              <a:ext uri="{FF2B5EF4-FFF2-40B4-BE49-F238E27FC236}">
                <a16:creationId xmlns:a16="http://schemas.microsoft.com/office/drawing/2014/main" id="{A90C9040-FBBE-4B37-0B15-AED329276A96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 flipH="1">
            <a:off x="1510387" y="1888473"/>
            <a:ext cx="3149076" cy="685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xão reta unidirecional 18">
            <a:extLst>
              <a:ext uri="{FF2B5EF4-FFF2-40B4-BE49-F238E27FC236}">
                <a16:creationId xmlns:a16="http://schemas.microsoft.com/office/drawing/2014/main" id="{FE5FFCC9-5767-F048-8C6D-8FE7A2FDBD92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>
            <a:off x="4659463" y="1888473"/>
            <a:ext cx="3129562" cy="683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90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8F225F-CA90-7463-5AB8-45040E2F5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SLEAP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8E34DC6-800C-C190-0C5B-1D87F4B7C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304" y="1541859"/>
            <a:ext cx="7886700" cy="3523122"/>
          </a:xfrm>
        </p:spPr>
        <p:txBody>
          <a:bodyPr>
            <a:normAutofit/>
          </a:bodyPr>
          <a:lstStyle/>
          <a:p>
            <a:r>
              <a:rPr lang="en-GB" sz="1200" b="1" noProof="0"/>
              <a:t>Purpose of SLEAP</a:t>
            </a:r>
          </a:p>
          <a:p>
            <a:pPr lvl="1"/>
            <a:r>
              <a:rPr lang="en-GB" sz="1200" noProof="0"/>
              <a:t>Deep learning framework for </a:t>
            </a:r>
            <a:r>
              <a:rPr lang="en-GB" sz="1200" noProof="0" err="1"/>
              <a:t>markerless</a:t>
            </a:r>
            <a:r>
              <a:rPr lang="en-GB" sz="1200" noProof="0"/>
              <a:t> motion tracking in animals.</a:t>
            </a:r>
          </a:p>
          <a:p>
            <a:pPr lvl="1"/>
            <a:r>
              <a:rPr lang="en-GB" sz="1200" noProof="0"/>
              <a:t>Enables precise </a:t>
            </a:r>
            <a:r>
              <a:rPr lang="en-GB" sz="1200" noProof="0" err="1"/>
              <a:t>behavioral</a:t>
            </a:r>
            <a:r>
              <a:rPr lang="en-GB" sz="1200" noProof="0"/>
              <a:t> analysis from video data.</a:t>
            </a:r>
          </a:p>
          <a:p>
            <a:r>
              <a:rPr lang="en-GB" sz="1200" b="1" noProof="0"/>
              <a:t>Capabilities</a:t>
            </a:r>
          </a:p>
          <a:p>
            <a:pPr lvl="1"/>
            <a:r>
              <a:rPr lang="en-GB" sz="1200" noProof="0"/>
              <a:t>Detects and tracks anatomical landmarks across multiple species (flies, mice, fish).</a:t>
            </a:r>
          </a:p>
          <a:p>
            <a:pPr lvl="1"/>
            <a:r>
              <a:rPr lang="en-GB" sz="1200" noProof="0"/>
              <a:t>Supports multi-animal tracking, even during interactions or overlaps.</a:t>
            </a:r>
          </a:p>
          <a:p>
            <a:r>
              <a:rPr lang="en-GB" sz="1200" b="1" noProof="0"/>
              <a:t>Customization Options</a:t>
            </a:r>
          </a:p>
          <a:p>
            <a:pPr lvl="1"/>
            <a:r>
              <a:rPr lang="en-GB" sz="1200" noProof="0"/>
              <a:t>Users can tune architecture parameters and hyperparameters.</a:t>
            </a:r>
          </a:p>
          <a:p>
            <a:pPr lvl="1"/>
            <a:r>
              <a:rPr lang="en-GB" sz="1200" noProof="0"/>
              <a:t>Trade-off between speed and precision depending on experimental needs.</a:t>
            </a:r>
          </a:p>
          <a:p>
            <a:r>
              <a:rPr lang="en-GB" sz="1200" b="1" noProof="0"/>
              <a:t>Post-Training Capabilities</a:t>
            </a:r>
          </a:p>
          <a:p>
            <a:pPr lvl="1"/>
            <a:r>
              <a:rPr lang="en-GB" sz="1200" noProof="0"/>
              <a:t>Fast inference for long video analysis.</a:t>
            </a:r>
          </a:p>
          <a:p>
            <a:pPr lvl="1"/>
            <a:r>
              <a:rPr lang="en-GB" sz="1200" noProof="0"/>
              <a:t>Tracks poses and identities over time with high efficiency.</a:t>
            </a:r>
          </a:p>
          <a:p>
            <a:endParaRPr lang="en-GB" sz="1200" noProof="0"/>
          </a:p>
          <a:p>
            <a:endParaRPr lang="en-GB" sz="1200" noProof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6A1E1E3-935E-8041-E754-F64880A02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7047" y="0"/>
            <a:ext cx="2456953" cy="172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87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7DFDCD-9A59-25D1-86B0-97A887907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Training Strategies</a:t>
            </a:r>
          </a:p>
        </p:txBody>
      </p:sp>
      <p:pic>
        <p:nvPicPr>
          <p:cNvPr id="1028" name="Picture 4" descr="A computational model for automated tracking of socially-interacting animals">
            <a:extLst>
              <a:ext uri="{FF2B5EF4-FFF2-40B4-BE49-F238E27FC236}">
                <a16:creationId xmlns:a16="http://schemas.microsoft.com/office/drawing/2014/main" id="{84B35E0B-8B8E-79E8-A84C-18D0426D8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29" y="1973688"/>
            <a:ext cx="3875225" cy="2625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itHub - talmo/leap: LEAP is now deprecated -- check out its successor SLEAP !">
            <a:extLst>
              <a:ext uri="{FF2B5EF4-FFF2-40B4-BE49-F238E27FC236}">
                <a16:creationId xmlns:a16="http://schemas.microsoft.com/office/drawing/2014/main" id="{B3DB24DF-9A54-88E1-1041-4E99BDA00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158" y="2672136"/>
            <a:ext cx="3705225" cy="12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90B38BB-4F35-83F4-6652-DC9895F3BC19}"/>
              </a:ext>
            </a:extLst>
          </p:cNvPr>
          <p:cNvSpPr txBox="1"/>
          <p:nvPr/>
        </p:nvSpPr>
        <p:spPr>
          <a:xfrm>
            <a:off x="5987332" y="2050520"/>
            <a:ext cx="21229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noProof="0"/>
              <a:t>Single Animal  </a:t>
            </a:r>
          </a:p>
        </p:txBody>
      </p:sp>
    </p:spTree>
    <p:extLst>
      <p:ext uri="{BB962C8B-B14F-4D97-AF65-F5344CB8AC3E}">
        <p14:creationId xmlns:p14="http://schemas.microsoft.com/office/powerpoint/2010/main" val="703912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3F4EF-A2DA-BF04-5DD2-9651E86E9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C69EAF-D4F0-7625-4BEC-7783576E9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Neural Network Architectures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D332591-A779-0E77-7EE6-0A1EBB3EF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695FBCC-0BD3-B6B8-7FAB-558908C03AB5}"/>
              </a:ext>
            </a:extLst>
          </p:cNvPr>
          <p:cNvSpPr txBox="1"/>
          <p:nvPr/>
        </p:nvSpPr>
        <p:spPr>
          <a:xfrm>
            <a:off x="620203" y="1648420"/>
            <a:ext cx="2401294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err="1"/>
              <a:t>ResNet</a:t>
            </a:r>
            <a:r>
              <a:rPr lang="en-GB" sz="200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High accuracy, ideal for complex poses and dense scenes.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4311C2F-2BC7-08B7-A11D-957370402379}"/>
              </a:ext>
            </a:extLst>
          </p:cNvPr>
          <p:cNvSpPr txBox="1"/>
          <p:nvPr/>
        </p:nvSpPr>
        <p:spPr>
          <a:xfrm>
            <a:off x="6277764" y="1648420"/>
            <a:ext cx="2401294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/>
              <a:t>U-Net: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Lightweight and fast, suitable for real-time or resource-limited setups.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5AEE91F-4735-0169-F236-DDB1481EEA0D}"/>
              </a:ext>
            </a:extLst>
          </p:cNvPr>
          <p:cNvSpPr txBox="1"/>
          <p:nvPr/>
        </p:nvSpPr>
        <p:spPr>
          <a:xfrm>
            <a:off x="3509913" y="1648419"/>
            <a:ext cx="2401294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err="1"/>
              <a:t>MobileNet</a:t>
            </a:r>
            <a:r>
              <a:rPr lang="en-GB" sz="200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Optimized for low-power devices and batch processing.</a:t>
            </a:r>
          </a:p>
        </p:txBody>
      </p:sp>
    </p:spTree>
    <p:extLst>
      <p:ext uri="{BB962C8B-B14F-4D97-AF65-F5344CB8AC3E}">
        <p14:creationId xmlns:p14="http://schemas.microsoft.com/office/powerpoint/2010/main" val="3747739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73669-8226-2148-6577-5CE35975E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4B3D96-FAEA-20BA-71B5-9266A56A4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Dataset and Training Strategy 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CADD0122-8400-E3AE-67E7-A2EF473D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pic>
        <p:nvPicPr>
          <p:cNvPr id="6" name="Graphic 5" descr="png Vector Logo - Download Free SVG Icon | Worldvectorlogo">
            <a:extLst>
              <a:ext uri="{FF2B5EF4-FFF2-40B4-BE49-F238E27FC236}">
                <a16:creationId xmlns:a16="http://schemas.microsoft.com/office/drawing/2014/main" id="{B4EA9FA8-8BC5-2681-93DC-B9D52071A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5313" y="2221469"/>
            <a:ext cx="589724" cy="58144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DA6378B0-A0BE-4214-4ECB-8E1F9C506B35}"/>
              </a:ext>
            </a:extLst>
          </p:cNvPr>
          <p:cNvSpPr/>
          <p:nvPr/>
        </p:nvSpPr>
        <p:spPr>
          <a:xfrm>
            <a:off x="1490493" y="2366335"/>
            <a:ext cx="591124" cy="2634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Video Player Interface Flat Icon PNG &amp; SVG Design For T-Shirts">
            <a:extLst>
              <a:ext uri="{FF2B5EF4-FFF2-40B4-BE49-F238E27FC236}">
                <a16:creationId xmlns:a16="http://schemas.microsoft.com/office/drawing/2014/main" id="{4319648F-80BD-88AE-3518-0ACCE6098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062" y="2115978"/>
            <a:ext cx="919947" cy="8443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07B5B2F-7CAE-3404-2108-532B7CABCD6A}"/>
              </a:ext>
            </a:extLst>
          </p:cNvPr>
          <p:cNvSpPr txBox="1"/>
          <p:nvPr/>
        </p:nvSpPr>
        <p:spPr>
          <a:xfrm>
            <a:off x="1295400" y="1782302"/>
            <a:ext cx="19855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>
                <a:latin typeface="Josefin Sans"/>
                <a:ea typeface="Calibri"/>
                <a:cs typeface="Calibri"/>
              </a:rPr>
              <a:t>Img_to_vid.py</a:t>
            </a:r>
            <a:endParaRPr lang="en-US" sz="1100" err="1">
              <a:latin typeface="Josefin Sans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FB91967-BB19-67F6-CCAA-54F025AB4F97}"/>
              </a:ext>
            </a:extLst>
          </p:cNvPr>
          <p:cNvSpPr/>
          <p:nvPr/>
        </p:nvSpPr>
        <p:spPr>
          <a:xfrm>
            <a:off x="3842753" y="2349769"/>
            <a:ext cx="574560" cy="2799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Neural network - Free networking icons">
            <a:extLst>
              <a:ext uri="{FF2B5EF4-FFF2-40B4-BE49-F238E27FC236}">
                <a16:creationId xmlns:a16="http://schemas.microsoft.com/office/drawing/2014/main" id="{D0EC9F12-DC99-033A-1FF6-366A54034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443" y="2148582"/>
            <a:ext cx="934279" cy="8514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4CB3B3E-18F2-3D30-232E-C0C3E32FCE76}"/>
              </a:ext>
            </a:extLst>
          </p:cNvPr>
          <p:cNvSpPr txBox="1"/>
          <p:nvPr/>
        </p:nvSpPr>
        <p:spPr>
          <a:xfrm>
            <a:off x="4758503" y="1858429"/>
            <a:ext cx="19855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>
                <a:ea typeface="Calibri"/>
                <a:cs typeface="Calibri"/>
              </a:rPr>
              <a:t>"Skeleton" Definition </a:t>
            </a:r>
            <a:r>
              <a:rPr lang="en-US" sz="1100">
                <a:ea typeface="Calibri"/>
                <a:cs typeface="Calibri"/>
              </a:rPr>
              <a:t> </a:t>
            </a:r>
            <a:endParaRPr lang="en-US" sz="1100" err="1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8CD661D-21E9-99E2-781A-AA73AAA6DEC8}"/>
              </a:ext>
            </a:extLst>
          </p:cNvPr>
          <p:cNvSpPr/>
          <p:nvPr/>
        </p:nvSpPr>
        <p:spPr>
          <a:xfrm>
            <a:off x="6161882" y="2399465"/>
            <a:ext cx="524864" cy="25513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905F32-7ACC-3D24-5432-9DED6CCEFF5C}"/>
              </a:ext>
            </a:extLst>
          </p:cNvPr>
          <p:cNvSpPr txBox="1"/>
          <p:nvPr/>
        </p:nvSpPr>
        <p:spPr>
          <a:xfrm>
            <a:off x="6751934" y="1782302"/>
            <a:ext cx="278893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>
                <a:ea typeface="Calibri"/>
                <a:cs typeface="Calibri"/>
              </a:rPr>
              <a:t>Manual Labeling  Frame by Frame</a:t>
            </a:r>
          </a:p>
        </p:txBody>
      </p:sp>
      <p:pic>
        <p:nvPicPr>
          <p:cNvPr id="16" name="Imagem 3" descr="A logo with colorful dots and lines&#10;&#10;AI-generated content may be incorrect.">
            <a:extLst>
              <a:ext uri="{FF2B5EF4-FFF2-40B4-BE49-F238E27FC236}">
                <a16:creationId xmlns:a16="http://schemas.microsoft.com/office/drawing/2014/main" id="{11DA6063-0E76-61AD-1A53-D55F17E878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7080" y="2012673"/>
            <a:ext cx="1691378" cy="1221695"/>
          </a:xfrm>
          <a:prstGeom prst="rect">
            <a:avLst/>
          </a:prstGeom>
        </p:spPr>
      </p:pic>
      <p:pic>
        <p:nvPicPr>
          <p:cNvPr id="21" name="Picture 20" descr="Loading and Displaying Images in Google Colab: A Guide with OpenCV, PIL,  and Matplotlib | by Ashay Tanaji Ingale | Medium">
            <a:extLst>
              <a:ext uri="{FF2B5EF4-FFF2-40B4-BE49-F238E27FC236}">
                <a16:creationId xmlns:a16="http://schemas.microsoft.com/office/drawing/2014/main" id="{6B6B009F-17ED-58D0-A176-2FBC13916D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8049" y="3922351"/>
            <a:ext cx="1976718" cy="824753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1ACD71A-7D5A-5983-1C69-3B9D5A461266}"/>
              </a:ext>
            </a:extLst>
          </p:cNvPr>
          <p:cNvSpPr/>
          <p:nvPr/>
        </p:nvSpPr>
        <p:spPr>
          <a:xfrm>
            <a:off x="4570976" y="1707376"/>
            <a:ext cx="4347320" cy="1728416"/>
          </a:xfrm>
          <a:prstGeom prst="roundRect">
            <a:avLst/>
          </a:prstGeom>
          <a:noFill/>
          <a:ln>
            <a:solidFill>
              <a:srgbClr val="B0E4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6A17E5-762A-0BFB-5477-9455CA521B3C}"/>
              </a:ext>
            </a:extLst>
          </p:cNvPr>
          <p:cNvSpPr txBox="1"/>
          <p:nvPr/>
        </p:nvSpPr>
        <p:spPr>
          <a:xfrm>
            <a:off x="6281650" y="1452948"/>
            <a:ext cx="2267130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00" b="1">
                <a:solidFill>
                  <a:srgbClr val="B7E4FB"/>
                </a:solidFill>
                <a:latin typeface="Josefin Sans"/>
                <a:ea typeface="Calibri"/>
                <a:cs typeface="Calibri"/>
              </a:rPr>
              <a:t>SLEAP GUI</a:t>
            </a:r>
            <a:endParaRPr lang="en-US" sz="1300">
              <a:solidFill>
                <a:srgbClr val="B7E4FB"/>
              </a:solidFill>
              <a:latin typeface="Josefin Sans"/>
              <a:ea typeface="Calibri"/>
              <a:cs typeface="Calibri"/>
            </a:endParaRPr>
          </a:p>
        </p:txBody>
      </p:sp>
      <p:pic>
        <p:nvPicPr>
          <p:cNvPr id="27" name="Picture 26" descr="File:Python Windows source code icon 2016.svg - Wikimedia Commons">
            <a:extLst>
              <a:ext uri="{FF2B5EF4-FFF2-40B4-BE49-F238E27FC236}">
                <a16:creationId xmlns:a16="http://schemas.microsoft.com/office/drawing/2014/main" id="{63A26937-9BB9-A2D8-CA3B-AAE5BD077B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8531" y="2007529"/>
            <a:ext cx="347872" cy="27630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6425C79-077A-96C6-A746-6B5998195A54}"/>
              </a:ext>
            </a:extLst>
          </p:cNvPr>
          <p:cNvSpPr txBox="1"/>
          <p:nvPr/>
        </p:nvSpPr>
        <p:spPr>
          <a:xfrm>
            <a:off x="1833284" y="4746866"/>
            <a:ext cx="3501239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 err="1">
                <a:ea typeface="Calibri"/>
                <a:cs typeface="Calibri"/>
              </a:rPr>
              <a:t>Training_and_inference_using_Google_Drive.ipynb</a:t>
            </a:r>
            <a:endParaRPr lang="en-US" sz="1000" err="1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B5E97A-80F5-850A-1920-B310FA462D49}"/>
              </a:ext>
            </a:extLst>
          </p:cNvPr>
          <p:cNvSpPr txBox="1"/>
          <p:nvPr/>
        </p:nvSpPr>
        <p:spPr>
          <a:xfrm>
            <a:off x="2602346" y="2892171"/>
            <a:ext cx="19689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latin typeface="Gill Sans MT"/>
                <a:ea typeface="Calibri"/>
                <a:cs typeface="Calibri"/>
              </a:rPr>
              <a:t>7 Videos </a:t>
            </a:r>
            <a:endParaRPr lang="en-US" sz="1000">
              <a:ea typeface="Calibri" panose="020F0502020204030204"/>
              <a:cs typeface="Calibri" panose="020F0502020204030204"/>
            </a:endParaRPr>
          </a:p>
          <a:p>
            <a:r>
              <a:rPr lang="en-US" sz="1000">
                <a:latin typeface="Gill Sans MT"/>
                <a:ea typeface="Calibri"/>
                <a:cs typeface="Calibri"/>
              </a:rPr>
              <a:t>1143 Frames in total 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92976B-BF5F-9A5A-0840-8D1F3B361A9C}"/>
              </a:ext>
            </a:extLst>
          </p:cNvPr>
          <p:cNvSpPr txBox="1"/>
          <p:nvPr/>
        </p:nvSpPr>
        <p:spPr>
          <a:xfrm>
            <a:off x="5080916" y="3044180"/>
            <a:ext cx="19855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latin typeface="Gill Sans MT"/>
                <a:ea typeface="Calibri"/>
                <a:cs typeface="Calibri"/>
              </a:rPr>
              <a:t>9 points </a:t>
            </a:r>
            <a:r>
              <a:rPr lang="en-US" sz="1000">
                <a:ea typeface="Calibri"/>
                <a:cs typeface="Calibri"/>
              </a:rPr>
              <a:t> 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9840CFB-6B9E-911D-3FA4-1FBF801F9005}"/>
              </a:ext>
            </a:extLst>
          </p:cNvPr>
          <p:cNvSpPr txBox="1"/>
          <p:nvPr/>
        </p:nvSpPr>
        <p:spPr>
          <a:xfrm>
            <a:off x="7431106" y="3240039"/>
            <a:ext cx="19855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latin typeface="Gill Sans MT"/>
                <a:ea typeface="Calibri"/>
                <a:cs typeface="Calibri"/>
              </a:rPr>
              <a:t>453 labeled frames  </a:t>
            </a:r>
            <a:endParaRPr lang="en-US" sz="1000">
              <a:latin typeface="Gill Sans M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69AA4D-D829-46AC-FA89-9CE211363AC8}"/>
              </a:ext>
            </a:extLst>
          </p:cNvPr>
          <p:cNvSpPr txBox="1"/>
          <p:nvPr/>
        </p:nvSpPr>
        <p:spPr>
          <a:xfrm>
            <a:off x="6555099" y="3919334"/>
            <a:ext cx="198552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latin typeface="Gill Sans MT"/>
                <a:ea typeface="Calibri"/>
                <a:cs typeface="Calibri"/>
              </a:rPr>
              <a:t>90/10 split</a:t>
            </a:r>
          </a:p>
          <a:p>
            <a:r>
              <a:rPr lang="en-US" sz="1000">
                <a:latin typeface="Gill Sans MT"/>
                <a:ea typeface="Calibri"/>
                <a:cs typeface="Calibri"/>
              </a:rPr>
              <a:t>Fly1.2.mp4 -&gt; Test Set</a:t>
            </a:r>
          </a:p>
          <a:p>
            <a:r>
              <a:rPr lang="en-US" sz="1000">
                <a:latin typeface="Gill Sans MT"/>
                <a:ea typeface="Calibri"/>
                <a:cs typeface="Calibri"/>
              </a:rPr>
              <a:t>Seed: 42 </a:t>
            </a:r>
          </a:p>
        </p:txBody>
      </p:sp>
      <p:sp>
        <p:nvSpPr>
          <p:cNvPr id="34" name="Arrow: Bent 33">
            <a:extLst>
              <a:ext uri="{FF2B5EF4-FFF2-40B4-BE49-F238E27FC236}">
                <a16:creationId xmlns:a16="http://schemas.microsoft.com/office/drawing/2014/main" id="{68FCE070-3E60-466A-3CF6-AC44B1B7F4FE}"/>
              </a:ext>
            </a:extLst>
          </p:cNvPr>
          <p:cNvSpPr/>
          <p:nvPr/>
        </p:nvSpPr>
        <p:spPr>
          <a:xfrm rot="10800000">
            <a:off x="4682824" y="3945786"/>
            <a:ext cx="1387032" cy="465791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654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52098-EE13-D5A5-EA0B-1513BA799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C596D4-4F74-7678-F768-F06C8A023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869933"/>
          </a:xfrm>
        </p:spPr>
        <p:txBody>
          <a:bodyPr/>
          <a:lstStyle/>
          <a:p>
            <a:r>
              <a:rPr lang="en-GB">
                <a:latin typeface="Arial"/>
                <a:cs typeface="Arial"/>
              </a:rPr>
              <a:t>Videos Dataset</a:t>
            </a:r>
            <a:endParaRPr lang="en-GB" noProof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8B090F6-61D7-F103-3B9B-B8DA13E07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BC2E749-CA9D-D940-5AF0-C23E8116C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338" y="435909"/>
            <a:ext cx="4637773" cy="17005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709FDEA-DDA7-E07E-67C6-4A217066C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819" y="2740106"/>
            <a:ext cx="2811824" cy="2192650"/>
          </a:xfrm>
          <a:prstGeom prst="rect">
            <a:avLst/>
          </a:prstGeom>
        </p:spPr>
      </p:pic>
      <p:pic>
        <p:nvPicPr>
          <p:cNvPr id="16" name="Picture 15" descr="A red and black image of a star&#10;&#10;AI-generated content may be incorrect.">
            <a:extLst>
              <a:ext uri="{FF2B5EF4-FFF2-40B4-BE49-F238E27FC236}">
                <a16:creationId xmlns:a16="http://schemas.microsoft.com/office/drawing/2014/main" id="{FE2C2932-839F-AA58-FDA6-65BCEC479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77" y="2741932"/>
            <a:ext cx="2747683" cy="219411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5BEF712-1306-1290-186C-F89BDBCB57B6}"/>
              </a:ext>
            </a:extLst>
          </p:cNvPr>
          <p:cNvSpPr txBox="1"/>
          <p:nvPr/>
        </p:nvSpPr>
        <p:spPr>
          <a:xfrm>
            <a:off x="1138030" y="2436628"/>
            <a:ext cx="19855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>
                <a:latin typeface="Josefin Sans"/>
                <a:ea typeface="Calibri"/>
                <a:cs typeface="Calibri"/>
              </a:rPr>
              <a:t>EASY</a:t>
            </a:r>
            <a:endParaRPr lang="en-US" sz="1100" err="1">
              <a:latin typeface="Josefin San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FCFBBC-7968-8A94-310E-AC5CA608BEA6}"/>
              </a:ext>
            </a:extLst>
          </p:cNvPr>
          <p:cNvSpPr txBox="1"/>
          <p:nvPr/>
        </p:nvSpPr>
        <p:spPr>
          <a:xfrm>
            <a:off x="4061791" y="2436628"/>
            <a:ext cx="19855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>
                <a:latin typeface="Josefin Sans"/>
                <a:ea typeface="Calibri"/>
                <a:cs typeface="Calibri"/>
              </a:rPr>
              <a:t>MEDIUM</a:t>
            </a:r>
            <a:endParaRPr lang="en-US" sz="1100" err="1">
              <a:latin typeface="Josefin San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D407C7-D6F3-9DAE-EB59-9F088EE68F40}"/>
              </a:ext>
            </a:extLst>
          </p:cNvPr>
          <p:cNvSpPr txBox="1"/>
          <p:nvPr/>
        </p:nvSpPr>
        <p:spPr>
          <a:xfrm>
            <a:off x="7325139" y="2436628"/>
            <a:ext cx="19855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>
                <a:latin typeface="Josefin Sans"/>
                <a:ea typeface="Calibri"/>
                <a:cs typeface="Calibri"/>
              </a:rPr>
              <a:t>HARD</a:t>
            </a:r>
          </a:p>
        </p:txBody>
      </p:sp>
      <p:pic>
        <p:nvPicPr>
          <p:cNvPr id="26" name="Picture 25" descr="A red and yellow light in space&#10;&#10;AI-generated content may be incorrect.">
            <a:extLst>
              <a:ext uri="{FF2B5EF4-FFF2-40B4-BE49-F238E27FC236}">
                <a16:creationId xmlns:a16="http://schemas.microsoft.com/office/drawing/2014/main" id="{0A7F73A6-D394-E388-7DF2-8F0C443F13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8951" y="2732432"/>
            <a:ext cx="2746099" cy="220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79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4CB96-49EB-D7FC-1C39-A6538EB08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660D80-5852-558E-200E-FDC1C0AC1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rial"/>
                <a:cs typeface="Arial"/>
              </a:rPr>
              <a:t>"Skeleton" </a:t>
            </a:r>
            <a:endParaRPr lang="en-GB" noProof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DEB01F5-DAE7-E676-FFE0-648D4EA5B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noProof="0"/>
          </a:p>
        </p:txBody>
      </p:sp>
      <p:pic>
        <p:nvPicPr>
          <p:cNvPr id="5" name="Picture 4" descr="A screenshot of a computer generated image&#10;&#10;AI-generated content may be incorrect.">
            <a:extLst>
              <a:ext uri="{FF2B5EF4-FFF2-40B4-BE49-F238E27FC236}">
                <a16:creationId xmlns:a16="http://schemas.microsoft.com/office/drawing/2014/main" id="{B0C8F50B-AFE7-F86F-D46C-5D4F932EF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45" y="1190004"/>
            <a:ext cx="3290679" cy="3202469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66AA394-5003-65A9-18A6-B73E5705E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543" y="1107798"/>
            <a:ext cx="3727589" cy="320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970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cdda121-dd3d-4bf0-b14c-e2c333e4fac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05D9B1524569245B8A784E4B79FA742" ma:contentTypeVersion="5" ma:contentTypeDescription="Criar um novo documento." ma:contentTypeScope="" ma:versionID="d39995098b2ad87dae4d41b4c265e849">
  <xsd:schema xmlns:xsd="http://www.w3.org/2001/XMLSchema" xmlns:xs="http://www.w3.org/2001/XMLSchema" xmlns:p="http://schemas.microsoft.com/office/2006/metadata/properties" xmlns:ns3="ecdda121-dd3d-4bf0-b14c-e2c333e4facf" targetNamespace="http://schemas.microsoft.com/office/2006/metadata/properties" ma:root="true" ma:fieldsID="2dd0a328df91af00581712481a2f5cec" ns3:_="">
    <xsd:import namespace="ecdda121-dd3d-4bf0-b14c-e2c333e4facf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dda121-dd3d-4bf0-b14c-e2c333e4facf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D69C47-6C60-4B02-982B-3D54D00E179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13241C-CC76-4DB2-873B-ED1972EB1F9B}">
  <ds:schemaRefs>
    <ds:schemaRef ds:uri="ecdda121-dd3d-4bf0-b14c-e2c333e4fac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A8E47A0-78BD-4468-9C41-B76393C825FA}">
  <ds:schemaRefs>
    <ds:schemaRef ds:uri="ecdda121-dd3d-4bf0-b14c-e2c333e4fac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On-screen Show (16:9)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SLEAP: DL Models for Markerless Motion Tracking   </vt:lpstr>
      <vt:lpstr>Introduction</vt:lpstr>
      <vt:lpstr>SLEAP</vt:lpstr>
      <vt:lpstr>Training Strategies</vt:lpstr>
      <vt:lpstr>Neural Network Architectures</vt:lpstr>
      <vt:lpstr>Dataset and Training Strategy </vt:lpstr>
      <vt:lpstr>Videos Dataset</vt:lpstr>
      <vt:lpstr>"Skeleton" </vt:lpstr>
      <vt:lpstr>Manual Labeling </vt:lpstr>
      <vt:lpstr>Dataset and Training Strategy </vt:lpstr>
      <vt:lpstr>UNet - Neural Network Architecture</vt:lpstr>
      <vt:lpstr>Results and Models Comparison </vt:lpstr>
      <vt:lpstr>Best Model Performance (Unet_32) </vt:lpstr>
      <vt:lpstr>Fly 1.2.mp4 Predictions Best Model </vt:lpstr>
      <vt:lpstr>Conclusion &amp; Future Improvements</vt:lpstr>
      <vt:lpstr>103665 – Want to Continue the Project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Telma Baptista</dc:creator>
  <cp:revision>2</cp:revision>
  <dcterms:created xsi:type="dcterms:W3CDTF">2019-03-08T11:48:52Z</dcterms:created>
  <dcterms:modified xsi:type="dcterms:W3CDTF">2025-10-22T05:37:39Z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0x010100405D9B1524569245B8A784E4B79FA742</vt:lpwstr>
  </property>
</Properties>
</file>